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4" r:id="rId6"/>
    <p:sldId id="275" r:id="rId7"/>
    <p:sldId id="260" r:id="rId8"/>
    <p:sldId id="261" r:id="rId9"/>
    <p:sldId id="263" r:id="rId10"/>
    <p:sldId id="264" r:id="rId11"/>
    <p:sldId id="262" r:id="rId12"/>
    <p:sldId id="267" r:id="rId13"/>
    <p:sldId id="276" r:id="rId14"/>
    <p:sldId id="278" r:id="rId15"/>
    <p:sldId id="265" r:id="rId16"/>
    <p:sldId id="286" r:id="rId17"/>
    <p:sldId id="287" r:id="rId18"/>
    <p:sldId id="288" r:id="rId19"/>
    <p:sldId id="279" r:id="rId20"/>
    <p:sldId id="266" r:id="rId21"/>
    <p:sldId id="280" r:id="rId22"/>
    <p:sldId id="284" r:id="rId23"/>
    <p:sldId id="285" r:id="rId24"/>
    <p:sldId id="269" r:id="rId25"/>
    <p:sldId id="270" r:id="rId26"/>
    <p:sldId id="271" r:id="rId27"/>
    <p:sldId id="272" r:id="rId28"/>
    <p:sldId id="282" r:id="rId29"/>
    <p:sldId id="268" r:id="rId30"/>
    <p:sldId id="273" r:id="rId31"/>
    <p:sldId id="281" r:id="rId32"/>
    <p:sldId id="283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268759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Загальна характеристика водоростей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lifeglobe.net/media/entry/2047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8359971" cy="55050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360040"/>
          </a:xfrm>
        </p:spPr>
        <p:txBody>
          <a:bodyPr>
            <a:noAutofit/>
          </a:bodyPr>
          <a:lstStyle/>
          <a:p>
            <a:r>
              <a:rPr lang="uk-UA" sz="3200" dirty="0" smtClean="0"/>
              <a:t>Будова та життєдіяльність водоростей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/>
              <a:t>Хлоропласти нагадують зерна, веретена, стрічки, чаші тощо</a:t>
            </a:r>
            <a:endParaRPr lang="ru-RU" sz="2400" dirty="0"/>
          </a:p>
        </p:txBody>
      </p:sp>
      <p:pic>
        <p:nvPicPr>
          <p:cNvPr id="21508" name="Picture 4" descr="http://www.labtechindia.net/product/Biology/bl-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8433367" cy="5616624"/>
          </a:xfrm>
          <a:prstGeom prst="rect">
            <a:avLst/>
          </a:prstGeom>
          <a:noFill/>
        </p:spPr>
      </p:pic>
      <p:pic>
        <p:nvPicPr>
          <p:cNvPr id="21510" name="Picture 6" descr="http://iv-flowers.com/pics/lovushki-sveta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908720"/>
            <a:ext cx="3312368" cy="2484276"/>
          </a:xfrm>
          <a:prstGeom prst="rect">
            <a:avLst/>
          </a:prstGeom>
          <a:noFill/>
        </p:spPr>
      </p:pic>
      <p:pic>
        <p:nvPicPr>
          <p:cNvPr id="21512" name="Picture 8" descr="http://biolicey2vrn.ucoz.ru/Biolog_v_6kl/Vodorosli/Hlamidomonad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72254" y="3645024"/>
            <a:ext cx="3309188" cy="25679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360040"/>
          </a:xfrm>
        </p:spPr>
        <p:txBody>
          <a:bodyPr>
            <a:noAutofit/>
          </a:bodyPr>
          <a:lstStyle/>
          <a:p>
            <a:r>
              <a:rPr lang="uk-UA" sz="3200" dirty="0" smtClean="0"/>
              <a:t>Будова та життєдіяльність водоростей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79208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Хлорофіл може маскуватися іншими пігментами,   які ефективніші на великих глибинах</a:t>
            </a:r>
            <a:endParaRPr lang="ru-RU" sz="2800" dirty="0"/>
          </a:p>
        </p:txBody>
      </p:sp>
      <p:pic>
        <p:nvPicPr>
          <p:cNvPr id="19458" name="Picture 2" descr="http://t2.gstatic.com/images?q=tbn:ANd9GcSDO8wed5lqo5niEIqN2GL_nhCkmB7_YeAMuqJQmihgBRRvShBYLo6MpG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996" y="692696"/>
            <a:ext cx="4305318" cy="5112568"/>
          </a:xfrm>
          <a:prstGeom prst="rect">
            <a:avLst/>
          </a:prstGeom>
          <a:noFill/>
        </p:spPr>
      </p:pic>
      <p:pic>
        <p:nvPicPr>
          <p:cNvPr id="19460" name="Picture 4" descr="http://pix.com.ua/db/animals/water/underwater_textures/m-4520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226093" y="1542660"/>
            <a:ext cx="5112569" cy="3412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360040"/>
          </a:xfrm>
        </p:spPr>
        <p:txBody>
          <a:bodyPr>
            <a:noAutofit/>
          </a:bodyPr>
          <a:lstStyle/>
          <a:p>
            <a:r>
              <a:rPr lang="uk-UA" sz="3200" dirty="0" smtClean="0"/>
              <a:t>Будова та життєдіяльність водоростей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/>
              <a:t>Розмір водоростей від мікроскопічного до десятків м</a:t>
            </a:r>
            <a:endParaRPr lang="ru-RU" sz="2400" dirty="0"/>
          </a:p>
        </p:txBody>
      </p:sp>
      <p:pic>
        <p:nvPicPr>
          <p:cNvPr id="24580" name="Picture 4" descr="http://darokeana.ru/wp-content/uploads/2011/03/nere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7620000" cy="5715000"/>
          </a:xfrm>
          <a:prstGeom prst="rect">
            <a:avLst/>
          </a:prstGeom>
          <a:noFill/>
        </p:spPr>
      </p:pic>
      <p:pic>
        <p:nvPicPr>
          <p:cNvPr id="24582" name="Picture 6" descr="http://www.oceanology.ru/wp-content/uploads/2009/06/diatom-shap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140968"/>
            <a:ext cx="3987029" cy="25915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360040"/>
          </a:xfrm>
        </p:spPr>
        <p:txBody>
          <a:bodyPr>
            <a:noAutofit/>
          </a:bodyPr>
          <a:lstStyle/>
          <a:p>
            <a:r>
              <a:rPr lang="uk-UA" sz="3200" dirty="0" smtClean="0"/>
              <a:t>Будова та життєдіяльність водоростей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72008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   Водорості розмножуються вегетативно –                 поділом навпіл або шматками талому</a:t>
            </a:r>
            <a:endParaRPr lang="ru-RU" sz="2800" dirty="0"/>
          </a:p>
        </p:txBody>
      </p:sp>
      <p:pic>
        <p:nvPicPr>
          <p:cNvPr id="1026" name="Picture 2" descr="http://upload.wikimedia.org/wikipedia/commons/2/28/Turbinaria_reniformis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8417520" cy="535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360040"/>
          </a:xfrm>
        </p:spPr>
        <p:txBody>
          <a:bodyPr>
            <a:noAutofit/>
          </a:bodyPr>
          <a:lstStyle/>
          <a:p>
            <a:r>
              <a:rPr lang="uk-UA" sz="3200" dirty="0" smtClean="0"/>
              <a:t>Будова та життєдіяльність водоростей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309320"/>
            <a:ext cx="91440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/>
              <a:t>Нестатеве розмноження водоростей – спорами і статеве – гаметами </a:t>
            </a:r>
            <a:endParaRPr lang="ru-RU" sz="2400" dirty="0"/>
          </a:p>
        </p:txBody>
      </p:sp>
      <p:pic>
        <p:nvPicPr>
          <p:cNvPr id="35842" name="Picture 2" descr="http://biolicey2vrn.ucoz.ru/Jizn_rasten/6-41_Razmnozh_ulotrik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92696"/>
            <a:ext cx="7416824" cy="550964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99592" y="5373216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5877272"/>
            <a:ext cx="6696744" cy="554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360040"/>
          </a:xfrm>
        </p:spPr>
        <p:txBody>
          <a:bodyPr>
            <a:noAutofit/>
          </a:bodyPr>
          <a:lstStyle/>
          <a:p>
            <a:r>
              <a:rPr lang="uk-UA" sz="3200" dirty="0" smtClean="0"/>
              <a:t>Поширення  водоростей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/>
              <a:t>Водорості живуть у морській і прісній воді, але не в темряві</a:t>
            </a:r>
            <a:endParaRPr lang="ru-RU" sz="2400" dirty="0"/>
          </a:p>
        </p:txBody>
      </p:sp>
      <p:pic>
        <p:nvPicPr>
          <p:cNvPr id="22530" name="Picture 2" descr="http://sisel.co.ua/images/morskie-vodorosli-fucoyd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8597927" cy="57728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360040"/>
          </a:xfrm>
        </p:spPr>
        <p:txBody>
          <a:bodyPr>
            <a:noAutofit/>
          </a:bodyPr>
          <a:lstStyle/>
          <a:p>
            <a:r>
              <a:rPr lang="uk-UA" sz="3200" dirty="0" smtClean="0"/>
              <a:t>Поширення  водоростей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79208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/>
              <a:t>Фітопланктон тримається у товщі води за допомогою джгутиків, виростів тіла, включень олії</a:t>
            </a:r>
            <a:endParaRPr lang="ru-RU" sz="2400" dirty="0"/>
          </a:p>
        </p:txBody>
      </p:sp>
      <p:pic>
        <p:nvPicPr>
          <p:cNvPr id="1026" name="Picture 2" descr="http://nauka21vek.ru/wp-content/uploads/2012/07/11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20689"/>
            <a:ext cx="7450799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360040"/>
          </a:xfrm>
        </p:spPr>
        <p:txBody>
          <a:bodyPr>
            <a:noAutofit/>
          </a:bodyPr>
          <a:lstStyle/>
          <a:p>
            <a:r>
              <a:rPr lang="uk-UA" sz="3200" dirty="0" smtClean="0"/>
              <a:t>Поширення  водоростей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err="1" smtClean="0"/>
              <a:t>Бентосні</a:t>
            </a:r>
            <a:r>
              <a:rPr lang="uk-UA" sz="2400" dirty="0" smtClean="0"/>
              <a:t> водорості кріпляться до дна ризоїдами</a:t>
            </a:r>
            <a:endParaRPr lang="ru-RU" sz="2400" dirty="0"/>
          </a:p>
        </p:txBody>
      </p:sp>
      <p:pic>
        <p:nvPicPr>
          <p:cNvPr id="44034" name="Picture 2" descr="http://forumimage.ru/uploads/20110312/1299958583880099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0" cy="5650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360040"/>
          </a:xfrm>
        </p:spPr>
        <p:txBody>
          <a:bodyPr>
            <a:noAutofit/>
          </a:bodyPr>
          <a:lstStyle/>
          <a:p>
            <a:r>
              <a:rPr lang="uk-UA" sz="3200" dirty="0" smtClean="0"/>
              <a:t>Поширення  водоростей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/>
              <a:t>Багато видів водоростей живуть на снігу </a:t>
            </a:r>
            <a:r>
              <a:rPr lang="uk-UA" sz="2400" smtClean="0"/>
              <a:t>і забарвлюють його</a:t>
            </a:r>
            <a:endParaRPr lang="ru-RU" sz="2400" dirty="0"/>
          </a:p>
        </p:txBody>
      </p:sp>
      <p:pic>
        <p:nvPicPr>
          <p:cNvPr id="45058" name="Picture 2" descr="текст при наведен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461083" y="1376772"/>
            <a:ext cx="5472610" cy="4104458"/>
          </a:xfrm>
          <a:prstGeom prst="rect">
            <a:avLst/>
          </a:prstGeom>
          <a:noFill/>
        </p:spPr>
      </p:pic>
      <p:pic>
        <p:nvPicPr>
          <p:cNvPr id="45060" name="Picture 4" descr="http://sfw.org.ua/uploads/posts/2010-01/1264874184_0_23c7c_a402b901_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692696"/>
            <a:ext cx="4104456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360040"/>
          </a:xfrm>
        </p:spPr>
        <p:txBody>
          <a:bodyPr>
            <a:noAutofit/>
          </a:bodyPr>
          <a:lstStyle/>
          <a:p>
            <a:r>
              <a:rPr lang="uk-UA" sz="3200" dirty="0" smtClean="0"/>
              <a:t>Поширення водоростей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На суходолі водорості живуть у вологих місцях</a:t>
            </a:r>
            <a:endParaRPr lang="ru-RU" sz="2800" dirty="0"/>
          </a:p>
        </p:txBody>
      </p:sp>
      <p:pic>
        <p:nvPicPr>
          <p:cNvPr id="36866" name="Picture 2" descr="http://natureworld.ru/misc/algae_and_seaweed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5" y="692696"/>
            <a:ext cx="7450799" cy="55880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360040"/>
          </a:xfrm>
        </p:spPr>
        <p:txBody>
          <a:bodyPr>
            <a:noAutofit/>
          </a:bodyPr>
          <a:lstStyle/>
          <a:p>
            <a:r>
              <a:rPr lang="uk-UA" sz="3200" dirty="0" smtClean="0"/>
              <a:t>Будова та життєдіяльність водоростей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Наука про водорості - альгологія</a:t>
            </a:r>
            <a:endParaRPr lang="ru-RU" sz="2800" dirty="0"/>
          </a:p>
        </p:txBody>
      </p:sp>
      <p:pic>
        <p:nvPicPr>
          <p:cNvPr id="1026" name="Picture 2" descr="http://img1.liveinternet.ru/images/attach/b/2/26/906/26906171_1187989888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20688"/>
            <a:ext cx="6840760" cy="56062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360040"/>
          </a:xfrm>
        </p:spPr>
        <p:txBody>
          <a:bodyPr>
            <a:noAutofit/>
          </a:bodyPr>
          <a:lstStyle/>
          <a:p>
            <a:r>
              <a:rPr lang="uk-UA" sz="3200" dirty="0" smtClean="0"/>
              <a:t>Поширення  водоростей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/>
              <a:t>Деякі водорості живуть в ґрунті, на камінні, снігу, стовбурах </a:t>
            </a:r>
            <a:endParaRPr lang="ru-RU" sz="2400" dirty="0"/>
          </a:p>
        </p:txBody>
      </p:sp>
      <p:pic>
        <p:nvPicPr>
          <p:cNvPr id="23554" name="Picture 2" descr="http://animalpicture.ru/wp-content/uploads/2010/09/1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8600071" cy="56867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360040"/>
          </a:xfrm>
        </p:spPr>
        <p:txBody>
          <a:bodyPr>
            <a:noAutofit/>
          </a:bodyPr>
          <a:lstStyle/>
          <a:p>
            <a:r>
              <a:rPr lang="uk-UA" sz="3200" dirty="0" smtClean="0"/>
              <a:t>Поширення водоростей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/>
              <a:t>Водорості можуть жити в організмах, але не як паразити</a:t>
            </a:r>
            <a:endParaRPr lang="ru-RU" sz="2400" dirty="0"/>
          </a:p>
        </p:txBody>
      </p:sp>
      <p:pic>
        <p:nvPicPr>
          <p:cNvPr id="37890" name="Picture 2" descr="http://www.newsallworld7.ru/News/Elysia_chlorot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5317511" cy="5184576"/>
          </a:xfrm>
          <a:prstGeom prst="rect">
            <a:avLst/>
          </a:prstGeom>
          <a:noFill/>
        </p:spPr>
      </p:pic>
      <p:pic>
        <p:nvPicPr>
          <p:cNvPr id="37892" name="Picture 4" descr="http://givotnie.com/wp-content/uploads/2012/09/tridakna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679137" y="1737687"/>
            <a:ext cx="5186325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360040"/>
          </a:xfrm>
        </p:spPr>
        <p:txBody>
          <a:bodyPr>
            <a:noAutofit/>
          </a:bodyPr>
          <a:lstStyle/>
          <a:p>
            <a:r>
              <a:rPr lang="uk-UA" sz="3200" dirty="0" smtClean="0"/>
              <a:t>Поширення водоростей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/>
              <a:t>Насправді це не цунамі, а хвильки і водорості</a:t>
            </a:r>
            <a:endParaRPr lang="ru-RU" sz="2400" dirty="0"/>
          </a:p>
        </p:txBody>
      </p:sp>
      <p:pic>
        <p:nvPicPr>
          <p:cNvPr id="1026" name="Picture 2" descr="Crashing Wav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92696"/>
            <a:ext cx="7344816" cy="5508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360040"/>
          </a:xfrm>
        </p:spPr>
        <p:txBody>
          <a:bodyPr>
            <a:noAutofit/>
          </a:bodyPr>
          <a:lstStyle/>
          <a:p>
            <a:r>
              <a:rPr lang="uk-UA" sz="3200" dirty="0" smtClean="0"/>
              <a:t>Поширення водоростей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/>
              <a:t>А так ці водорість </a:t>
            </a:r>
            <a:r>
              <a:rPr lang="uk-UA" sz="2400" dirty="0" err="1" smtClean="0"/>
              <a:t>постелзія</a:t>
            </a:r>
            <a:r>
              <a:rPr lang="uk-UA" sz="2400" smtClean="0"/>
              <a:t> виглядає </a:t>
            </a:r>
            <a:r>
              <a:rPr lang="uk-UA" sz="2400" dirty="0" smtClean="0"/>
              <a:t>зблизька</a:t>
            </a:r>
            <a:endParaRPr lang="ru-RU" sz="2400" dirty="0"/>
          </a:p>
        </p:txBody>
      </p:sp>
      <p:pic>
        <p:nvPicPr>
          <p:cNvPr id="41986" name="Picture 2" descr="DSC_35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692696"/>
            <a:ext cx="3744416" cy="56254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360040"/>
          </a:xfrm>
        </p:spPr>
        <p:txBody>
          <a:bodyPr>
            <a:noAutofit/>
          </a:bodyPr>
          <a:lstStyle/>
          <a:p>
            <a:r>
              <a:rPr lang="uk-UA" sz="3200" dirty="0" smtClean="0"/>
              <a:t>Значення водоростей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Водорості утворюють багато органічної речовини</a:t>
            </a:r>
            <a:endParaRPr lang="ru-RU" sz="2800" dirty="0"/>
          </a:p>
        </p:txBody>
      </p:sp>
      <p:pic>
        <p:nvPicPr>
          <p:cNvPr id="26626" name="Picture 2" descr="http://aquafisher.org.ua/wp-content/uploads/3Algae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040" y="764704"/>
            <a:ext cx="8914960" cy="53282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360040"/>
          </a:xfrm>
        </p:spPr>
        <p:txBody>
          <a:bodyPr>
            <a:noAutofit/>
          </a:bodyPr>
          <a:lstStyle/>
          <a:p>
            <a:r>
              <a:rPr lang="uk-UA" sz="3200" dirty="0" smtClean="0"/>
              <a:t>Значення водоростей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309320"/>
            <a:ext cx="91440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/>
              <a:t>Водорості збагачують воду і повітря киснем, очищують від бактерій</a:t>
            </a:r>
            <a:endParaRPr lang="ru-RU" sz="2400" dirty="0"/>
          </a:p>
        </p:txBody>
      </p:sp>
      <p:pic>
        <p:nvPicPr>
          <p:cNvPr id="27650" name="Picture 2" descr="http://www.mixnews.lv/uploads/media/image/2012/07/26/222_mediu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92696"/>
            <a:ext cx="7479344" cy="56010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360040"/>
          </a:xfrm>
        </p:spPr>
        <p:txBody>
          <a:bodyPr>
            <a:noAutofit/>
          </a:bodyPr>
          <a:lstStyle/>
          <a:p>
            <a:r>
              <a:rPr lang="uk-UA" sz="3200" dirty="0" smtClean="0"/>
              <a:t>Значення водоростей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/>
              <a:t>Водорості – основа живлення водних рослиноїдних тварин</a:t>
            </a:r>
            <a:endParaRPr lang="ru-RU" sz="2400" dirty="0"/>
          </a:p>
        </p:txBody>
      </p:sp>
      <p:pic>
        <p:nvPicPr>
          <p:cNvPr id="28674" name="Picture 2" descr="http://www.zoofirma.ru/images/stories/2012/05/02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644931"/>
            <a:ext cx="8392322" cy="55669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360040"/>
          </a:xfrm>
        </p:spPr>
        <p:txBody>
          <a:bodyPr>
            <a:noAutofit/>
          </a:bodyPr>
          <a:lstStyle/>
          <a:p>
            <a:r>
              <a:rPr lang="uk-UA" sz="3200" dirty="0" smtClean="0"/>
              <a:t>Значення водоростей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Із водоростей утворюються осадові породи. Діатоміт</a:t>
            </a:r>
            <a:endParaRPr lang="ru-RU" sz="2800" dirty="0"/>
          </a:p>
        </p:txBody>
      </p:sp>
      <p:pic>
        <p:nvPicPr>
          <p:cNvPr id="29698" name="Picture 2" descr="http://www.kizelgur-diatomit.ru/business_clip_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8136904" cy="58413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360040"/>
          </a:xfrm>
        </p:spPr>
        <p:txBody>
          <a:bodyPr>
            <a:noAutofit/>
          </a:bodyPr>
          <a:lstStyle/>
          <a:p>
            <a:r>
              <a:rPr lang="uk-UA" sz="3200" dirty="0" smtClean="0"/>
              <a:t>Значення  водоростей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309320"/>
            <a:ext cx="91440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У разі масового розмноження викликають цвітіння води</a:t>
            </a:r>
            <a:endParaRPr lang="ru-RU" sz="2800" dirty="0"/>
          </a:p>
        </p:txBody>
      </p:sp>
      <p:pic>
        <p:nvPicPr>
          <p:cNvPr id="1026" name="Picture 2" descr="http://pics.livejournal.com/priroda_su/pic/001a44a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6"/>
            <a:ext cx="8770136" cy="5645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360040"/>
          </a:xfrm>
        </p:spPr>
        <p:txBody>
          <a:bodyPr>
            <a:noAutofit/>
          </a:bodyPr>
          <a:lstStyle/>
          <a:p>
            <a:r>
              <a:rPr lang="uk-UA" sz="3200" dirty="0" smtClean="0"/>
              <a:t>Значення водоростей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Людина використовує водорості в їжу</a:t>
            </a:r>
            <a:endParaRPr lang="ru-RU" sz="2800" dirty="0"/>
          </a:p>
        </p:txBody>
      </p:sp>
      <p:pic>
        <p:nvPicPr>
          <p:cNvPr id="25602" name="Picture 2" descr="http://tvoyhram.ru/img_travnik/laminar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692696"/>
            <a:ext cx="8222343" cy="547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360040"/>
          </a:xfrm>
        </p:spPr>
        <p:txBody>
          <a:bodyPr>
            <a:noAutofit/>
          </a:bodyPr>
          <a:lstStyle/>
          <a:p>
            <a:r>
              <a:rPr lang="uk-UA" sz="3200" dirty="0" smtClean="0"/>
              <a:t>Будова та життєдіяльність водоростей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Водорості – найдавніші рослинні організми</a:t>
            </a:r>
            <a:endParaRPr lang="ru-RU" sz="2800" dirty="0"/>
          </a:p>
        </p:txBody>
      </p:sp>
      <p:pic>
        <p:nvPicPr>
          <p:cNvPr id="15362" name="Picture 2" descr="http://img0.liveinternet.ru/images/attach/b/3/11/17/11017369_1197212890_0503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20688"/>
            <a:ext cx="7554416" cy="56658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360040"/>
          </a:xfrm>
        </p:spPr>
        <p:txBody>
          <a:bodyPr>
            <a:noAutofit/>
          </a:bodyPr>
          <a:lstStyle/>
          <a:p>
            <a:r>
              <a:rPr lang="uk-UA" sz="3200" dirty="0" smtClean="0"/>
              <a:t>Значення водоростей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Водорості можуть бути добривом</a:t>
            </a:r>
            <a:endParaRPr lang="ru-RU" sz="2800" dirty="0"/>
          </a:p>
        </p:txBody>
      </p:sp>
      <p:pic>
        <p:nvPicPr>
          <p:cNvPr id="30722" name="Picture 2" descr="http://lifeglobe.net/media/entry/2047/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8675038" cy="5638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360040"/>
          </a:xfrm>
        </p:spPr>
        <p:txBody>
          <a:bodyPr>
            <a:noAutofit/>
          </a:bodyPr>
          <a:lstStyle/>
          <a:p>
            <a:r>
              <a:rPr lang="uk-UA" sz="3200" dirty="0" smtClean="0"/>
              <a:t>Значення  водоростей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64807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/>
              <a:t>Водорості є показником забруднення води; водорості служать об</a:t>
            </a:r>
            <a:r>
              <a:rPr lang="en-US" sz="2400" dirty="0" smtClean="0"/>
              <a:t>’</a:t>
            </a:r>
            <a:r>
              <a:rPr lang="uk-UA" sz="2400" dirty="0" err="1" smtClean="0"/>
              <a:t>єктами</a:t>
            </a:r>
            <a:r>
              <a:rPr lang="uk-UA" sz="2400" dirty="0" smtClean="0"/>
              <a:t> біологічних досліджень</a:t>
            </a:r>
            <a:endParaRPr lang="ru-RU" sz="2400" dirty="0"/>
          </a:p>
        </p:txBody>
      </p:sp>
      <p:pic>
        <p:nvPicPr>
          <p:cNvPr id="9218" name="Picture 2" descr="http://img-fotki.yandex.ru/get/3111/lulukadeva.46/0_20a4f_15b9f0e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8243249" cy="545703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64288" y="620688"/>
            <a:ext cx="153484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sz="2400" dirty="0" smtClean="0">
                <a:solidFill>
                  <a:schemeClr val="bg1"/>
                </a:solidFill>
              </a:rPr>
              <a:t>Діатомові </a:t>
            </a:r>
          </a:p>
          <a:p>
            <a:pPr algn="r"/>
            <a:r>
              <a:rPr lang="uk-UA" sz="2400" dirty="0" smtClean="0">
                <a:solidFill>
                  <a:schemeClr val="bg1"/>
                </a:solidFill>
              </a:rPr>
              <a:t>і червона </a:t>
            </a:r>
          </a:p>
          <a:p>
            <a:pPr algn="r"/>
            <a:r>
              <a:rPr lang="uk-UA" sz="2400" dirty="0" smtClean="0">
                <a:solidFill>
                  <a:schemeClr val="bg1"/>
                </a:solidFill>
              </a:rPr>
              <a:t>водорості</a:t>
            </a:r>
            <a:endParaRPr lang="ru-RU" sz="2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360040"/>
          </a:xfrm>
        </p:spPr>
        <p:txBody>
          <a:bodyPr>
            <a:noAutofit/>
          </a:bodyPr>
          <a:lstStyle/>
          <a:p>
            <a:r>
              <a:rPr lang="uk-UA" sz="3200" dirty="0" smtClean="0"/>
              <a:t>Значення  водоростей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Напад водоростей </a:t>
            </a:r>
            <a:r>
              <a:rPr lang="uk-UA" sz="2800" smtClean="0"/>
              <a:t>на Китай</a:t>
            </a:r>
            <a:endParaRPr lang="ru-RU" sz="2800" dirty="0"/>
          </a:p>
        </p:txBody>
      </p:sp>
      <p:pic>
        <p:nvPicPr>
          <p:cNvPr id="39938" name="Picture 2" descr="http://lifeglobe.net/media/entry/2047/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8418868" cy="5603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360040"/>
          </a:xfrm>
        </p:spPr>
        <p:txBody>
          <a:bodyPr>
            <a:noAutofit/>
          </a:bodyPr>
          <a:lstStyle/>
          <a:p>
            <a:r>
              <a:rPr lang="uk-UA" sz="3200" dirty="0" smtClean="0"/>
              <a:t>Будова та життєдіяльність водоростей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/>
              <a:t>Тіло водоростей – талом – не має тканин і тому немає органів</a:t>
            </a:r>
            <a:endParaRPr lang="ru-RU" sz="2400" dirty="0"/>
          </a:p>
        </p:txBody>
      </p:sp>
      <p:pic>
        <p:nvPicPr>
          <p:cNvPr id="16386" name="Picture 2" descr="http://dic.academic.ru/pictures/enc_colier/ph012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92696"/>
            <a:ext cx="7552609" cy="55846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360040"/>
          </a:xfrm>
        </p:spPr>
        <p:txBody>
          <a:bodyPr>
            <a:noAutofit/>
          </a:bodyPr>
          <a:lstStyle/>
          <a:p>
            <a:r>
              <a:rPr lang="uk-UA" sz="3200" dirty="0" smtClean="0"/>
              <a:t>Будова та життєдіяльність водоростей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/>
              <a:t>Водорості бувають одноклітинні, колоніальні, багатоклітинні</a:t>
            </a:r>
            <a:endParaRPr lang="ru-RU" sz="2400" dirty="0"/>
          </a:p>
        </p:txBody>
      </p:sp>
      <p:pic>
        <p:nvPicPr>
          <p:cNvPr id="31748" name="Picture 4" descr="http://artflora.com.ua/images/vodojma/obitateli/kormlenie/chlorel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49132" y="1265355"/>
            <a:ext cx="4392488" cy="3247170"/>
          </a:xfrm>
          <a:prstGeom prst="rect">
            <a:avLst/>
          </a:prstGeom>
          <a:noFill/>
        </p:spPr>
      </p:pic>
      <p:pic>
        <p:nvPicPr>
          <p:cNvPr id="31750" name="Picture 6" descr="http://www.aquarim-fish.ru/wp-content/uploads/2012/04/aqua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351511" y="2121097"/>
            <a:ext cx="4368969" cy="2952328"/>
          </a:xfrm>
          <a:prstGeom prst="rect">
            <a:avLst/>
          </a:prstGeom>
          <a:noFill/>
        </p:spPr>
      </p:pic>
      <p:pic>
        <p:nvPicPr>
          <p:cNvPr id="31752" name="Picture 8" descr="Суши. Водоросли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078929" y="2418015"/>
            <a:ext cx="4392489" cy="33901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360040"/>
          </a:xfrm>
        </p:spPr>
        <p:txBody>
          <a:bodyPr>
            <a:noAutofit/>
          </a:bodyPr>
          <a:lstStyle/>
          <a:p>
            <a:r>
              <a:rPr lang="uk-UA" sz="3200" dirty="0" smtClean="0"/>
              <a:t>Будова та життєдіяльність водоростей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Будова одноклітинної водорості</a:t>
            </a:r>
            <a:endParaRPr lang="ru-RU" sz="2800" dirty="0"/>
          </a:p>
        </p:txBody>
      </p:sp>
      <p:pic>
        <p:nvPicPr>
          <p:cNvPr id="32770" name="Picture 2" descr="http://ecoera.ucoz.ua/_pu/1/071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995710" y="-691454"/>
            <a:ext cx="5342558" cy="839889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3968" y="980728"/>
            <a:ext cx="26623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Клітинна оболонка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79912" y="5229200"/>
            <a:ext cx="1008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Ядро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4048" y="4581128"/>
            <a:ext cx="20438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Цитоплазма з </a:t>
            </a:r>
          </a:p>
          <a:p>
            <a:r>
              <a:rPr lang="uk-UA" sz="2400" dirty="0" smtClean="0"/>
              <a:t>органелами</a:t>
            </a:r>
            <a:endParaRPr lang="ru-RU" sz="24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5004048" y="1412776"/>
            <a:ext cx="216024" cy="504056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 flipV="1">
            <a:off x="4427984" y="3429000"/>
            <a:ext cx="1440160" cy="108012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6" idx="0"/>
          </p:cNvCxnSpPr>
          <p:nvPr/>
        </p:nvCxnSpPr>
        <p:spPr>
          <a:xfrm flipH="1" flipV="1">
            <a:off x="3995936" y="3501008"/>
            <a:ext cx="288032" cy="1728192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360040"/>
          </a:xfrm>
        </p:spPr>
        <p:txBody>
          <a:bodyPr>
            <a:noAutofit/>
          </a:bodyPr>
          <a:lstStyle/>
          <a:p>
            <a:r>
              <a:rPr lang="uk-UA" sz="3200" dirty="0" smtClean="0"/>
              <a:t>Будова та життєдіяльність водоростей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165304"/>
            <a:ext cx="9144000" cy="57606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/>
              <a:t>Усі водорості, як і всі інші рослини, мають хлорофіл для фотосинтезу</a:t>
            </a:r>
            <a:endParaRPr lang="ru-RU" sz="2400" dirty="0"/>
          </a:p>
        </p:txBody>
      </p:sp>
      <p:pic>
        <p:nvPicPr>
          <p:cNvPr id="17410" name="Picture 2" descr="http://img1.liveinternet.ru/images/attach/b/2/26/911/26911034_1187993538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7536160" cy="5652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360040"/>
          </a:xfrm>
        </p:spPr>
        <p:txBody>
          <a:bodyPr>
            <a:noAutofit/>
          </a:bodyPr>
          <a:lstStyle/>
          <a:p>
            <a:r>
              <a:rPr lang="uk-UA" sz="3200" dirty="0" smtClean="0"/>
              <a:t>Будова та життєдіяльність водоростей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72008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Тому водорості є автотрофами,                                     але за певних умов деякі стають </a:t>
            </a:r>
            <a:r>
              <a:rPr lang="uk-UA" sz="2800" dirty="0" err="1" smtClean="0"/>
              <a:t>гетеротрофами</a:t>
            </a:r>
            <a:endParaRPr lang="ru-RU" sz="2800" dirty="0"/>
          </a:p>
        </p:txBody>
      </p:sp>
      <p:pic>
        <p:nvPicPr>
          <p:cNvPr id="18434" name="Picture 2" descr="http://dic.academic.ru/pictures/enc_colier/ph012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8255002" cy="5375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360040"/>
          </a:xfrm>
        </p:spPr>
        <p:txBody>
          <a:bodyPr>
            <a:noAutofit/>
          </a:bodyPr>
          <a:lstStyle/>
          <a:p>
            <a:r>
              <a:rPr lang="uk-UA" sz="3200" dirty="0" smtClean="0"/>
              <a:t>Будова та життєдіяльність водоростей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72008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/>
              <a:t>Хлорофіл міститься у хлоропластах (хлорофілових зернах) (хроматофорах), яких у клітині буває 1, 2 чи багато</a:t>
            </a:r>
            <a:endParaRPr lang="ru-RU" sz="2400" dirty="0"/>
          </a:p>
        </p:txBody>
      </p:sp>
      <p:pic>
        <p:nvPicPr>
          <p:cNvPr id="20482" name="Picture 2" descr="http://www.floflowers.ru/uploads/posts/2010-02/1265069737_0_7c7c_3dfc7b07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20688"/>
            <a:ext cx="7398080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373</Words>
  <Application>Microsoft Office PowerPoint</Application>
  <PresentationFormat>Экран (4:3)</PresentationFormat>
  <Paragraphs>70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Загальна характеристика водоростей</vt:lpstr>
      <vt:lpstr>Будова та життєдіяльність водоростей</vt:lpstr>
      <vt:lpstr>Будова та життєдіяльність водоростей</vt:lpstr>
      <vt:lpstr>Будова та життєдіяльність водоростей</vt:lpstr>
      <vt:lpstr>Будова та життєдіяльність водоростей</vt:lpstr>
      <vt:lpstr>Будова та життєдіяльність водоростей</vt:lpstr>
      <vt:lpstr>Будова та життєдіяльність водоростей</vt:lpstr>
      <vt:lpstr>Будова та життєдіяльність водоростей</vt:lpstr>
      <vt:lpstr>Будова та життєдіяльність водоростей</vt:lpstr>
      <vt:lpstr>Будова та життєдіяльність водоростей</vt:lpstr>
      <vt:lpstr>Будова та життєдіяльність водоростей</vt:lpstr>
      <vt:lpstr>Будова та життєдіяльність водоростей</vt:lpstr>
      <vt:lpstr>Будова та життєдіяльність водоростей</vt:lpstr>
      <vt:lpstr>Будова та життєдіяльність водоростей</vt:lpstr>
      <vt:lpstr>Поширення  водоростей</vt:lpstr>
      <vt:lpstr>Поширення  водоростей</vt:lpstr>
      <vt:lpstr>Поширення  водоростей</vt:lpstr>
      <vt:lpstr>Поширення  водоростей</vt:lpstr>
      <vt:lpstr>Поширення водоростей</vt:lpstr>
      <vt:lpstr>Поширення  водоростей</vt:lpstr>
      <vt:lpstr>Поширення водоростей</vt:lpstr>
      <vt:lpstr>Поширення водоростей</vt:lpstr>
      <vt:lpstr>Поширення водоростей</vt:lpstr>
      <vt:lpstr>Значення водоростей</vt:lpstr>
      <vt:lpstr>Значення водоростей</vt:lpstr>
      <vt:lpstr>Значення водоростей</vt:lpstr>
      <vt:lpstr>Значення водоростей</vt:lpstr>
      <vt:lpstr>Значення  водоростей</vt:lpstr>
      <vt:lpstr>Значення водоростей</vt:lpstr>
      <vt:lpstr>Значення водоростей</vt:lpstr>
      <vt:lpstr>Значення  водоростей</vt:lpstr>
      <vt:lpstr>Значення  водоростей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Загальна характеристика водоростей</dc:title>
  <dc:creator>User</dc:creator>
  <cp:lastModifiedBy>Пользователь Windows</cp:lastModifiedBy>
  <cp:revision>19</cp:revision>
  <dcterms:created xsi:type="dcterms:W3CDTF">2012-12-06T18:46:57Z</dcterms:created>
  <dcterms:modified xsi:type="dcterms:W3CDTF">2013-12-23T05:04:16Z</dcterms:modified>
</cp:coreProperties>
</file>